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"/>
  </p:notesMasterIdLst>
  <p:sldIdLst>
    <p:sldId id="256" r:id="rId2"/>
  </p:sldIdLst>
  <p:sldSz cx="6858000" cy="9906000" type="A4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30" d="100"/>
          <a:sy n="130" d="100"/>
        </p:scale>
        <p:origin x="-582" y="1650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8A246E-FFC2-4F0A-BEEC-1DA55922DBE7}" type="datetimeFigureOut">
              <a:rPr lang="fr-FR" smtClean="0"/>
              <a:pPr/>
              <a:t>01/03/2015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D3E511-E671-47CA-B5F2-FA833C98BC79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6203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3E511-E671-47CA-B5F2-FA833C98BC79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/>
          <p:cNvSpPr>
            <a:spLocks noGrp="1"/>
          </p:cNvSpPr>
          <p:nvPr>
            <p:ph type="ctrTitle"/>
          </p:nvPr>
        </p:nvSpPr>
        <p:spPr>
          <a:xfrm>
            <a:off x="400050" y="1981200"/>
            <a:ext cx="5888736" cy="26416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7" name="Sous-titre 16"/>
          <p:cNvSpPr>
            <a:spLocks noGrp="1"/>
          </p:cNvSpPr>
          <p:nvPr>
            <p:ph type="subTitle" idx="1"/>
          </p:nvPr>
        </p:nvSpPr>
        <p:spPr>
          <a:xfrm>
            <a:off x="400050" y="4663441"/>
            <a:ext cx="5891022" cy="2531533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30" name="Espace réservé de la date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929ED-7C14-4902-8962-8CE439ACFA3F}" type="datetimeFigureOut">
              <a:rPr lang="fr-FR" smtClean="0"/>
              <a:pPr/>
              <a:t>01/03/2015</a:t>
            </a:fld>
            <a:endParaRPr lang="fr-FR"/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" name="Espace réservé du numéro de diapositiv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D12BD-7815-4A13-998B-E8038A5D9D2A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929ED-7C14-4902-8962-8CE439ACFA3F}" type="datetimeFigureOut">
              <a:rPr lang="fr-FR" smtClean="0"/>
              <a:pPr/>
              <a:t>01/03/2015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D12BD-7815-4A13-998B-E8038A5D9D2A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4972050" y="1320802"/>
            <a:ext cx="1543050" cy="7528102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42900" y="1320802"/>
            <a:ext cx="4514850" cy="7528102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929ED-7C14-4902-8962-8CE439ACFA3F}" type="datetimeFigureOut">
              <a:rPr lang="fr-FR" smtClean="0"/>
              <a:pPr/>
              <a:t>01/03/2015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D12BD-7815-4A13-998B-E8038A5D9D2A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929ED-7C14-4902-8962-8CE439ACFA3F}" type="datetimeFigureOut">
              <a:rPr lang="fr-FR" smtClean="0"/>
              <a:pPr/>
              <a:t>01/03/2015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D12BD-7815-4A13-998B-E8038A5D9D2A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7764" y="1901952"/>
            <a:ext cx="5829300" cy="1967992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97764" y="3906737"/>
            <a:ext cx="5829300" cy="2180695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929ED-7C14-4902-8962-8CE439ACFA3F}" type="datetimeFigureOut">
              <a:rPr lang="fr-FR" smtClean="0"/>
              <a:pPr/>
              <a:t>01/03/2015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D12BD-7815-4A13-998B-E8038A5D9D2A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1017016"/>
            <a:ext cx="6172200" cy="1651000"/>
          </a:xfrm>
        </p:spPr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42900" y="2773456"/>
            <a:ext cx="3028950" cy="640588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486150" y="2773456"/>
            <a:ext cx="3028950" cy="640588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929ED-7C14-4902-8962-8CE439ACFA3F}" type="datetimeFigureOut">
              <a:rPr lang="fr-FR" smtClean="0"/>
              <a:pPr/>
              <a:t>01/03/2015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D12BD-7815-4A13-998B-E8038A5D9D2A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1017016"/>
            <a:ext cx="6172200" cy="1651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0" y="2679803"/>
            <a:ext cx="3030141" cy="952397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3483769" y="2686317"/>
            <a:ext cx="3031331" cy="945884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342900" y="3632200"/>
            <a:ext cx="3030141" cy="5554929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483769" y="3632200"/>
            <a:ext cx="3031331" cy="5554929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929ED-7C14-4902-8962-8CE439ACFA3F}" type="datetimeFigureOut">
              <a:rPr lang="fr-FR" smtClean="0"/>
              <a:pPr/>
              <a:t>01/03/2015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D12BD-7815-4A13-998B-E8038A5D9D2A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1017016"/>
            <a:ext cx="6229350" cy="1651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929ED-7C14-4902-8962-8CE439ACFA3F}" type="datetimeFigureOut">
              <a:rPr lang="fr-FR" smtClean="0"/>
              <a:pPr/>
              <a:t>01/03/2015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D12BD-7815-4A13-998B-E8038A5D9D2A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929ED-7C14-4902-8962-8CE439ACFA3F}" type="datetimeFigureOut">
              <a:rPr lang="fr-FR" smtClean="0"/>
              <a:pPr/>
              <a:t>01/03/2015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D12BD-7815-4A13-998B-E8038A5D9D2A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14350" y="742953"/>
            <a:ext cx="2057400" cy="1678517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514350" y="2421467"/>
            <a:ext cx="2057400" cy="6604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2681287" y="2421467"/>
            <a:ext cx="3833813" cy="6604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929ED-7C14-4902-8962-8CE439ACFA3F}" type="datetimeFigureOut">
              <a:rPr lang="fr-FR" smtClean="0"/>
              <a:pPr/>
              <a:t>01/03/2015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D12BD-7815-4A13-998B-E8038A5D9D2A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gner et arrondir un rectangle à un seul coin 8"/>
          <p:cNvSpPr/>
          <p:nvPr/>
        </p:nvSpPr>
        <p:spPr>
          <a:xfrm rot="420000" flipV="1">
            <a:off x="2374315" y="1600556"/>
            <a:ext cx="3943350" cy="59436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Triangle rectangle 11"/>
          <p:cNvSpPr/>
          <p:nvPr/>
        </p:nvSpPr>
        <p:spPr>
          <a:xfrm rot="420000" flipV="1">
            <a:off x="6003101" y="7741889"/>
            <a:ext cx="116586" cy="224536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700106"/>
            <a:ext cx="1659636" cy="2286008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4086023"/>
            <a:ext cx="1657350" cy="3147907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929ED-7C14-4902-8962-8CE439ACFA3F}" type="datetimeFigureOut">
              <a:rPr lang="fr-FR" smtClean="0"/>
              <a:pPr/>
              <a:t>01/03/2015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6057900" y="9181395"/>
            <a:ext cx="457200" cy="527403"/>
          </a:xfrm>
        </p:spPr>
        <p:txBody>
          <a:bodyPr/>
          <a:lstStyle/>
          <a:p>
            <a:fld id="{8E6D12BD-7815-4A13-998B-E8038A5D9D2A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 rot="420000">
            <a:off x="2614345" y="1732636"/>
            <a:ext cx="3463290" cy="567944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10" name="Forme libre 9"/>
          <p:cNvSpPr>
            <a:spLocks/>
          </p:cNvSpPr>
          <p:nvPr/>
        </p:nvSpPr>
        <p:spPr bwMode="auto">
          <a:xfrm flipV="1">
            <a:off x="-7144" y="8401756"/>
            <a:ext cx="6872288" cy="1504244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orme libre 10"/>
          <p:cNvSpPr>
            <a:spLocks/>
          </p:cNvSpPr>
          <p:nvPr/>
        </p:nvSpPr>
        <p:spPr bwMode="auto">
          <a:xfrm flipV="1">
            <a:off x="3286125" y="8984193"/>
            <a:ext cx="3571875" cy="92180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 6"/>
          <p:cNvSpPr>
            <a:spLocks/>
          </p:cNvSpPr>
          <p:nvPr/>
        </p:nvSpPr>
        <p:spPr bwMode="auto">
          <a:xfrm>
            <a:off x="-7144" y="-10319"/>
            <a:ext cx="6872288" cy="1504244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3286125" y="-10318"/>
            <a:ext cx="3571875" cy="92180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Espace réservé du titre 8"/>
          <p:cNvSpPr>
            <a:spLocks noGrp="1"/>
          </p:cNvSpPr>
          <p:nvPr>
            <p:ph type="title"/>
          </p:nvPr>
        </p:nvSpPr>
        <p:spPr>
          <a:xfrm>
            <a:off x="342900" y="1017016"/>
            <a:ext cx="6172200" cy="1651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0" name="Espace réservé du texte 29"/>
          <p:cNvSpPr>
            <a:spLocks noGrp="1"/>
          </p:cNvSpPr>
          <p:nvPr>
            <p:ph type="body" idx="1"/>
          </p:nvPr>
        </p:nvSpPr>
        <p:spPr>
          <a:xfrm>
            <a:off x="342900" y="2795693"/>
            <a:ext cx="6172200" cy="633984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44929ED-7C14-4902-8962-8CE439ACFA3F}" type="datetimeFigureOut">
              <a:rPr lang="fr-FR" smtClean="0"/>
              <a:pPr/>
              <a:t>01/03/2015</a:t>
            </a:fld>
            <a:endParaRPr lang="fr-FR"/>
          </a:p>
        </p:txBody>
      </p:sp>
      <p:sp>
        <p:nvSpPr>
          <p:cNvPr id="22" name="Espace réservé du pied de page 21"/>
          <p:cNvSpPr>
            <a:spLocks noGrp="1"/>
          </p:cNvSpPr>
          <p:nvPr>
            <p:ph type="ftr" sz="quarter" idx="3"/>
          </p:nvPr>
        </p:nvSpPr>
        <p:spPr>
          <a:xfrm>
            <a:off x="2000250" y="9181395"/>
            <a:ext cx="2514600" cy="527403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5943600" y="9181395"/>
            <a:ext cx="571500" cy="527403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E6D12BD-7815-4A13-998B-E8038A5D9D2A}" type="slidenum">
              <a:rPr lang="fr-FR" smtClean="0"/>
              <a:pPr/>
              <a:t>‹#›</a:t>
            </a:fld>
            <a:endParaRPr lang="fr-FR"/>
          </a:p>
        </p:txBody>
      </p:sp>
      <p:grpSp>
        <p:nvGrpSpPr>
          <p:cNvPr id="2" name="Groupe 1"/>
          <p:cNvGrpSpPr/>
          <p:nvPr/>
        </p:nvGrpSpPr>
        <p:grpSpPr>
          <a:xfrm>
            <a:off x="-14263" y="292367"/>
            <a:ext cx="6885411" cy="937768"/>
            <a:chOff x="-19045" y="216550"/>
            <a:chExt cx="9180548" cy="649224"/>
          </a:xfrm>
        </p:grpSpPr>
        <p:sp>
          <p:nvSpPr>
            <p:cNvPr id="12" name="Forme libre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orme libre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14356" y="0"/>
            <a:ext cx="5214974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Presented to obtain a diploma of </a:t>
            </a:r>
            <a:r>
              <a:rPr lang="fr-FR" sz="1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de Mester Energetic</a:t>
            </a:r>
          </a:p>
          <a:p>
            <a:pPr algn="ctr">
              <a:defRPr/>
            </a:pPr>
            <a:r>
              <a:rPr lang="fr-FR" sz="1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BENAMOR Lahcene </a:t>
            </a:r>
            <a:r>
              <a:rPr lang="fr-FR" sz="1100" b="1" baseline="300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fr-FR" sz="1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et BOUKHALFA Nesrine</a:t>
            </a:r>
            <a:r>
              <a:rPr lang="fr-FR" sz="1100" b="1" baseline="300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fr-FR" sz="11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; </a:t>
            </a:r>
            <a:r>
              <a:rPr lang="fr-FR" sz="1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DOKKAR </a:t>
            </a:r>
            <a:r>
              <a:rPr lang="fr-FR" sz="11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Boubekeur</a:t>
            </a:r>
            <a:r>
              <a:rPr lang="fr-FR" sz="11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1100" b="1" baseline="300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 algn="ctr">
              <a:defRPr/>
            </a:pPr>
            <a:r>
              <a:rPr lang="fr-FR" sz="1100" b="1" baseline="300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fr-FR" sz="11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Mechanical Engineering Department , Kasdi Merbah University Ouargla - 30 000 – </a:t>
            </a:r>
            <a:r>
              <a:rPr lang="fr-FR" sz="1100" b="1" i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Algeria</a:t>
            </a:r>
            <a:endParaRPr lang="fr-FR" sz="1100" b="1" baseline="300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1214422" y="809595"/>
            <a:ext cx="43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Passive cooling of </a:t>
            </a:r>
            <a:r>
              <a:rPr lang="fr-FR" sz="2400" b="1" i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microwove</a:t>
            </a:r>
            <a:r>
              <a:rPr lang="fr-FR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Relay shelter </a:t>
            </a:r>
          </a:p>
          <a:p>
            <a:endParaRPr lang="fr-FR" dirty="0"/>
          </a:p>
        </p:txBody>
      </p:sp>
      <p:sp>
        <p:nvSpPr>
          <p:cNvPr id="6" name="AutoShape 2227"/>
          <p:cNvSpPr>
            <a:spLocks noChangeArrowheads="1"/>
          </p:cNvSpPr>
          <p:nvPr/>
        </p:nvSpPr>
        <p:spPr bwMode="auto">
          <a:xfrm>
            <a:off x="357166" y="1809728"/>
            <a:ext cx="3000396" cy="314807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366" tIns="45683" rIns="91366" bIns="45683" anchor="ctr">
            <a:flatTx/>
          </a:bodyPr>
          <a:lstStyle/>
          <a:p>
            <a:pPr eaLnBrk="0" hangingPunct="0">
              <a:defRPr/>
            </a:pPr>
            <a:r>
              <a:rPr lang="fr-FR" sz="12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Introduction:</a:t>
            </a:r>
          </a:p>
          <a:p>
            <a:pPr eaLnBrk="0" hangingPunct="0">
              <a:defRPr/>
            </a:pPr>
            <a:endParaRPr lang="fr-FR" sz="1200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endParaRPr lang="fr-FR" sz="1200" i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endParaRPr lang="fr-FR" sz="1200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endParaRPr lang="fr-FR" sz="1200" i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endParaRPr lang="fr-FR" sz="1200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endParaRPr lang="fr-FR" sz="1200" i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endParaRPr lang="fr-FR" sz="1200" i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endParaRPr lang="fr-FR" sz="1200" i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endParaRPr lang="fr-FR" sz="1200" i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endParaRPr lang="fr-FR" sz="1200" i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endParaRPr lang="fr-FR" sz="1200" dirty="0" smtClean="0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endParaRPr lang="fr-FR" sz="1200" dirty="0" smtClean="0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endParaRPr lang="fr-FR" sz="1200" dirty="0" smtClean="0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endParaRPr lang="fr-FR" sz="1200" dirty="0" smtClean="0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r>
              <a:rPr lang="fr-FR" dirty="0" smtClean="0">
                <a:cs typeface="+mn-cs"/>
              </a:rPr>
              <a:t> </a:t>
            </a:r>
            <a:endParaRPr lang="fr-FR" dirty="0">
              <a:cs typeface="+mn-cs"/>
            </a:endParaRPr>
          </a:p>
        </p:txBody>
      </p:sp>
      <p:sp>
        <p:nvSpPr>
          <p:cNvPr id="7" name="AutoShape 2227"/>
          <p:cNvSpPr>
            <a:spLocks noChangeArrowheads="1"/>
          </p:cNvSpPr>
          <p:nvPr/>
        </p:nvSpPr>
        <p:spPr bwMode="auto">
          <a:xfrm>
            <a:off x="3571876" y="1809728"/>
            <a:ext cx="3000396" cy="142876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366" tIns="45683" rIns="91366" bIns="45683" anchor="ctr">
            <a:flatTx/>
          </a:bodyPr>
          <a:lstStyle/>
          <a:p>
            <a:pPr algn="ctr" eaLnBrk="0" hangingPunct="0">
              <a:defRPr/>
            </a:pPr>
            <a:endParaRPr lang="fr-FR">
              <a:cs typeface="+mn-cs"/>
            </a:endParaRPr>
          </a:p>
        </p:txBody>
      </p:sp>
      <p:sp>
        <p:nvSpPr>
          <p:cNvPr id="8" name="AutoShape 2227"/>
          <p:cNvSpPr>
            <a:spLocks noChangeArrowheads="1"/>
          </p:cNvSpPr>
          <p:nvPr/>
        </p:nvSpPr>
        <p:spPr bwMode="auto">
          <a:xfrm>
            <a:off x="392885" y="5024437"/>
            <a:ext cx="3000396" cy="157533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366" tIns="45683" rIns="91366" bIns="45683" anchor="ctr">
            <a:flatTx/>
          </a:bodyPr>
          <a:lstStyle/>
          <a:p>
            <a:pPr eaLnBrk="0" hangingPunct="0">
              <a:defRPr/>
            </a:pPr>
            <a:r>
              <a:rPr lang="fr-FR" sz="12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Problematical:</a:t>
            </a:r>
          </a:p>
          <a:p>
            <a:pPr eaLnBrk="0" hangingPunct="0">
              <a:defRPr/>
            </a:pPr>
            <a:endParaRPr lang="fr-FR" sz="1200" i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endParaRPr lang="fr-FR" sz="1200" i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endParaRPr lang="fr-FR" sz="1200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endParaRPr lang="fr-FR" sz="1200" i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endParaRPr lang="fr-FR" sz="1200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endParaRPr lang="fr-FR" sz="1200" i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endParaRPr lang="fr-FR" sz="1200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endParaRPr lang="fr-FR" sz="1200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AutoShape 2227"/>
          <p:cNvSpPr>
            <a:spLocks noChangeArrowheads="1"/>
          </p:cNvSpPr>
          <p:nvPr/>
        </p:nvSpPr>
        <p:spPr bwMode="auto">
          <a:xfrm>
            <a:off x="357166" y="6753200"/>
            <a:ext cx="3000396" cy="127163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366" tIns="45683" rIns="91366" bIns="45683" anchor="ctr">
            <a:flatTx/>
          </a:bodyPr>
          <a:lstStyle/>
          <a:p>
            <a:pPr eaLnBrk="0" hangingPunct="0">
              <a:defRPr/>
            </a:pPr>
            <a:endParaRPr lang="fr-FR" sz="1200" i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endParaRPr lang="fr-FR" sz="1200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endParaRPr lang="fr-FR" sz="1200" i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endParaRPr lang="fr-FR" sz="1200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r>
              <a:rPr lang="fr-FR" sz="1200" i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Hypothesis</a:t>
            </a:r>
            <a:r>
              <a:rPr lang="fr-FR" sz="12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fr-FR" sz="1200" i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endParaRPr lang="fr-FR" sz="1200" i="1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endParaRPr lang="fr-FR" sz="1200" i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endParaRPr lang="fr-FR" sz="1200" i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endParaRPr lang="fr-FR" sz="1200" i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endParaRPr lang="fr-FR" sz="1200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endParaRPr lang="fr-FR" sz="1200" i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endParaRPr lang="fr-FR" sz="1200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endParaRPr lang="fr-FR" sz="1200" i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endParaRPr lang="fr-FR" sz="1200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endParaRPr lang="fr-FR" sz="1200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AutoShape 2227"/>
          <p:cNvSpPr>
            <a:spLocks noChangeArrowheads="1"/>
          </p:cNvSpPr>
          <p:nvPr/>
        </p:nvSpPr>
        <p:spPr bwMode="auto">
          <a:xfrm>
            <a:off x="3571876" y="5953132"/>
            <a:ext cx="3071834" cy="207170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366" tIns="45683" rIns="91366" bIns="45683" anchor="ctr">
            <a:flatTx/>
          </a:bodyPr>
          <a:lstStyle/>
          <a:p>
            <a:pPr algn="ctr" eaLnBrk="0" hangingPunct="0">
              <a:defRPr/>
            </a:pPr>
            <a:endParaRPr lang="fr-FR" dirty="0" smtClean="0">
              <a:cs typeface="+mn-cs"/>
            </a:endParaRPr>
          </a:p>
          <a:p>
            <a:pPr algn="ctr" eaLnBrk="0" hangingPunct="0">
              <a:defRPr/>
            </a:pPr>
            <a:endParaRPr lang="fr-FR" dirty="0" smtClean="0"/>
          </a:p>
          <a:p>
            <a:pPr algn="ctr" eaLnBrk="0" hangingPunct="0">
              <a:defRPr/>
            </a:pPr>
            <a:endParaRPr lang="fr-FR" dirty="0" smtClean="0">
              <a:cs typeface="+mn-cs"/>
            </a:endParaRPr>
          </a:p>
          <a:p>
            <a:pPr algn="ctr" eaLnBrk="0" hangingPunct="0">
              <a:defRPr/>
            </a:pPr>
            <a:endParaRPr lang="fr-FR" dirty="0" smtClean="0"/>
          </a:p>
          <a:p>
            <a:pPr algn="ctr" eaLnBrk="0" hangingPunct="0">
              <a:defRPr/>
            </a:pPr>
            <a:endParaRPr lang="fr-FR" dirty="0" smtClean="0">
              <a:cs typeface="+mn-cs"/>
            </a:endParaRPr>
          </a:p>
          <a:p>
            <a:pPr algn="ctr" eaLnBrk="0" hangingPunct="0">
              <a:defRPr/>
            </a:pPr>
            <a:endParaRPr lang="fr-FR" dirty="0" smtClean="0"/>
          </a:p>
          <a:p>
            <a:pPr algn="ctr" eaLnBrk="0" hangingPunct="0">
              <a:defRPr/>
            </a:pPr>
            <a:endParaRPr lang="fr-FR" dirty="0" smtClean="0">
              <a:cs typeface="+mn-cs"/>
            </a:endParaRPr>
          </a:p>
          <a:p>
            <a:pPr algn="ctr" eaLnBrk="0" hangingPunct="0">
              <a:defRPr/>
            </a:pPr>
            <a:r>
              <a:rPr lang="fr-FR" sz="10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Figure 3: passive cooling relies </a:t>
            </a:r>
          </a:p>
          <a:p>
            <a:pPr algn="ctr" eaLnBrk="0" hangingPunct="0">
              <a:defRPr/>
            </a:pPr>
            <a:endParaRPr lang="fr-FR" dirty="0">
              <a:cs typeface="+mn-cs"/>
            </a:endParaRPr>
          </a:p>
        </p:txBody>
      </p:sp>
      <p:sp>
        <p:nvSpPr>
          <p:cNvPr id="11" name="AutoShape 2227"/>
          <p:cNvSpPr>
            <a:spLocks noChangeArrowheads="1"/>
          </p:cNvSpPr>
          <p:nvPr/>
        </p:nvSpPr>
        <p:spPr bwMode="auto">
          <a:xfrm>
            <a:off x="3571876" y="3381364"/>
            <a:ext cx="3000396" cy="242889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366" tIns="45683" rIns="91366" bIns="45683" anchor="ctr">
            <a:flatTx/>
          </a:bodyPr>
          <a:lstStyle/>
          <a:p>
            <a:pPr algn="ctr" eaLnBrk="0" hangingPunct="0">
              <a:defRPr/>
            </a:pPr>
            <a:endParaRPr lang="fr-FR" dirty="0" smtClean="0">
              <a:cs typeface="+mn-cs"/>
            </a:endParaRPr>
          </a:p>
          <a:p>
            <a:pPr algn="ctr" eaLnBrk="0" hangingPunct="0">
              <a:defRPr/>
            </a:pPr>
            <a:endParaRPr lang="fr-FR" dirty="0" smtClean="0"/>
          </a:p>
          <a:p>
            <a:pPr algn="ctr" eaLnBrk="0" hangingPunct="0">
              <a:defRPr/>
            </a:pPr>
            <a:endParaRPr lang="fr-FR" dirty="0" smtClean="0">
              <a:cs typeface="+mn-cs"/>
            </a:endParaRPr>
          </a:p>
          <a:p>
            <a:pPr algn="ctr" eaLnBrk="0" hangingPunct="0">
              <a:defRPr/>
            </a:pPr>
            <a:endParaRPr lang="fr-FR" dirty="0" smtClean="0"/>
          </a:p>
          <a:p>
            <a:pPr algn="ctr" eaLnBrk="0" hangingPunct="0">
              <a:defRPr/>
            </a:pPr>
            <a:endParaRPr lang="fr-FR" dirty="0" smtClean="0">
              <a:cs typeface="+mn-cs"/>
            </a:endParaRPr>
          </a:p>
          <a:p>
            <a:pPr algn="ctr" eaLnBrk="0" hangingPunct="0">
              <a:defRPr/>
            </a:pPr>
            <a:endParaRPr lang="fr-FR" dirty="0" smtClean="0"/>
          </a:p>
          <a:p>
            <a:pPr algn="ctr" eaLnBrk="0" hangingPunct="0">
              <a:defRPr/>
            </a:pPr>
            <a:endParaRPr lang="fr-FR" dirty="0" smtClean="0">
              <a:cs typeface="+mn-cs"/>
            </a:endParaRPr>
          </a:p>
          <a:p>
            <a:pPr algn="ctr" eaLnBrk="0" hangingPunct="0">
              <a:defRPr/>
            </a:pPr>
            <a:endParaRPr lang="fr-FR" dirty="0" smtClean="0"/>
          </a:p>
          <a:p>
            <a:pPr algn="ctr" eaLnBrk="0" hangingPunct="0">
              <a:defRPr/>
            </a:pPr>
            <a:r>
              <a:rPr lang="fr-FR" sz="10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Figure 2:</a:t>
            </a:r>
            <a:r>
              <a:rPr lang="fr-FR" dirty="0" smtClean="0"/>
              <a:t> </a:t>
            </a:r>
            <a:r>
              <a:rPr lang="fr-FR" sz="10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passive coolinge application  </a:t>
            </a:r>
          </a:p>
          <a:p>
            <a:pPr algn="ctr" eaLnBrk="0" hangingPunct="0">
              <a:defRPr/>
            </a:pPr>
            <a:endParaRPr lang="fr-FR" sz="105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AutoShape 2227"/>
          <p:cNvSpPr>
            <a:spLocks noChangeArrowheads="1"/>
          </p:cNvSpPr>
          <p:nvPr/>
        </p:nvSpPr>
        <p:spPr bwMode="auto">
          <a:xfrm>
            <a:off x="428604" y="8310586"/>
            <a:ext cx="6215106" cy="88015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366" tIns="45683" rIns="91366" bIns="45683" anchor="ctr">
            <a:flatTx/>
          </a:bodyPr>
          <a:lstStyle/>
          <a:p>
            <a:pPr eaLnBrk="0" hangingPunct="0">
              <a:defRPr/>
            </a:pPr>
            <a:endParaRPr lang="fr-FR" sz="1200" i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r>
              <a:rPr lang="fr-FR" sz="12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L’objectif:</a:t>
            </a:r>
          </a:p>
          <a:p>
            <a:pPr algn="ctr" eaLnBrk="0" hangingPunct="0">
              <a:defRPr/>
            </a:pPr>
            <a:endParaRPr lang="fr-FR" sz="1200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endParaRPr lang="fr-FR" sz="1200" i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endParaRPr lang="fr-FR" sz="1200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endParaRPr lang="fr-FR" sz="1200" i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440052" y="2021641"/>
            <a:ext cx="278608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0" hangingPunct="0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This work contains the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energy audit and the introduction of cooling system in stand alone microwave relay of wired and  wireless communication (Algeria  telecom) which is located in neigboring of Ouargla city</a:t>
            </a:r>
            <a:r>
              <a:rPr lang="fr-FR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0" hangingPunct="0">
              <a:defRPr/>
            </a:pPr>
            <a:r>
              <a:rPr lang="fr-FR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This study lead to reduce the internal temperature in the shelter, based on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the installation of radiators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system in the shelter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0" hangingPunct="0">
              <a:defRPr/>
            </a:pP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The extension for studying others sites equiped by different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passive cooling systems are planned in order to choose the most efficent tecnology according to local climate caracterstics,</a:t>
            </a:r>
            <a:endParaRPr lang="fr-FR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2" descr="C:\Users\khouloud\Desktop\Nn\20150205_1156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52" y="1881166"/>
            <a:ext cx="2733694" cy="11430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6" name="ZoneTexte 15"/>
          <p:cNvSpPr txBox="1"/>
          <p:nvPr/>
        </p:nvSpPr>
        <p:spPr>
          <a:xfrm>
            <a:off x="4223274" y="3029770"/>
            <a:ext cx="171451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dirty="0">
                <a:latin typeface="Times New Roman" pitchFamily="18" charset="0"/>
                <a:cs typeface="Times New Roman" pitchFamily="18" charset="0"/>
              </a:rPr>
              <a:t>Figure 1 : shelter Telecom</a:t>
            </a:r>
          </a:p>
        </p:txBody>
      </p:sp>
      <p:sp>
        <p:nvSpPr>
          <p:cNvPr id="17" name="ZoneTexte 16"/>
          <p:cNvSpPr txBox="1"/>
          <p:nvPr/>
        </p:nvSpPr>
        <p:spPr>
          <a:xfrm>
            <a:off x="500042" y="8596338"/>
            <a:ext cx="6143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A study to reduce the internal temperature in the shelter of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microwave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relay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by using 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passive cooling system.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fr-FR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Picture 5" descr="C:\Users\khouloud\Desktop\Nn\20150205_1155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56" y="3452802"/>
            <a:ext cx="1571636" cy="10001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29066" y="4595810"/>
            <a:ext cx="785818" cy="857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57826" y="4595810"/>
            <a:ext cx="785818" cy="857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Flèche courbée vers le haut 21"/>
          <p:cNvSpPr/>
          <p:nvPr/>
        </p:nvSpPr>
        <p:spPr>
          <a:xfrm rot="7523115" flipH="1">
            <a:off x="3535877" y="4044064"/>
            <a:ext cx="773166" cy="390118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3" name="Flèche courbée vers le bas 22"/>
          <p:cNvSpPr/>
          <p:nvPr/>
        </p:nvSpPr>
        <p:spPr>
          <a:xfrm rot="3893239">
            <a:off x="5888732" y="4076959"/>
            <a:ext cx="768126" cy="479066"/>
          </a:xfrm>
          <a:prstGeom prst="curvedDown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E6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fr-FR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4" name="Flèche gauche 23"/>
          <p:cNvSpPr/>
          <p:nvPr/>
        </p:nvSpPr>
        <p:spPr>
          <a:xfrm>
            <a:off x="4786322" y="4881562"/>
            <a:ext cx="428628" cy="428628"/>
          </a:xfrm>
          <a:prstGeom prst="lef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5" name="Picture 3" descr="C:\Users\khouloud\Desktop\20150202_12111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86190" y="6024570"/>
            <a:ext cx="2643206" cy="16430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6" name="صورة 1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29330" y="0"/>
            <a:ext cx="928670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صورة 1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28670" cy="1095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ZoneTexte 27"/>
          <p:cNvSpPr txBox="1"/>
          <p:nvPr/>
        </p:nvSpPr>
        <p:spPr>
          <a:xfrm>
            <a:off x="428604" y="6986287"/>
            <a:ext cx="27860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latin typeface="Times New Roman" pitchFamily="18" charset="0"/>
                <a:cs typeface="Times New Roman" pitchFamily="18" charset="0"/>
              </a:rPr>
              <a:t>The temporary </a:t>
            </a:r>
            <a:r>
              <a:rPr lang="fr-FR" sz="1200" dirty="0" smtClean="0">
                <a:latin typeface="Times New Roman" pitchFamily="18" charset="0"/>
                <a:cs typeface="Times New Roman" pitchFamily="18" charset="0"/>
              </a:rPr>
              <a:t>storage </a:t>
            </a:r>
            <a:r>
              <a:rPr lang="fr-FR" sz="1200" dirty="0" smtClean="0">
                <a:latin typeface="Times New Roman" pitchFamily="18" charset="0"/>
                <a:cs typeface="Times New Roman" pitchFamily="18" charset="0"/>
              </a:rPr>
              <a:t>of cooling energy in the night is sufficient to decrease the temperature in the day. This decrease can reach the restricted température of electronic devices. </a:t>
            </a:r>
            <a:endParaRPr lang="fr-FR" sz="1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ZoneTexte 28"/>
          <p:cNvSpPr txBox="1"/>
          <p:nvPr/>
        </p:nvSpPr>
        <p:spPr>
          <a:xfrm>
            <a:off x="500042" y="5203977"/>
            <a:ext cx="27146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200" dirty="0">
                <a:latin typeface="Times New Roman" pitchFamily="18" charset="0"/>
                <a:cs typeface="Times New Roman" pitchFamily="18" charset="0"/>
              </a:rPr>
              <a:t>The shelter is located in remote areas (desert ). All </a:t>
            </a:r>
            <a:r>
              <a:rPr lang="fr-FR" sz="1200" dirty="0" smtClean="0">
                <a:latin typeface="Times New Roman" pitchFamily="18" charset="0"/>
                <a:cs typeface="Times New Roman" pitchFamily="18" charset="0"/>
              </a:rPr>
              <a:t>electical appliances and batteries and electronic devices generate heat during the operating time. </a:t>
            </a:r>
            <a:r>
              <a:rPr lang="fr-FR" sz="1200" dirty="0" smtClean="0">
                <a:latin typeface="Times New Roman" pitchFamily="18" charset="0"/>
                <a:cs typeface="Times New Roman" pitchFamily="18" charset="0"/>
              </a:rPr>
              <a:t>In order to reduce energy consumption </a:t>
            </a:r>
            <a:r>
              <a:rPr lang="fr-FR" sz="1200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fr-FR" sz="1200" dirty="0" smtClean="0">
                <a:latin typeface="Times New Roman" pitchFamily="18" charset="0"/>
                <a:cs typeface="Times New Roman" pitchFamily="18" charset="0"/>
              </a:rPr>
              <a:t>he </a:t>
            </a:r>
            <a:r>
              <a:rPr lang="fr-FR" sz="1200" dirty="0" smtClean="0">
                <a:latin typeface="Times New Roman" pitchFamily="18" charset="0"/>
                <a:cs typeface="Times New Roman" pitchFamily="18" charset="0"/>
              </a:rPr>
              <a:t>cooling systems </a:t>
            </a:r>
            <a:r>
              <a:rPr lang="fr-FR" sz="1200" dirty="0" smtClean="0">
                <a:latin typeface="Times New Roman" pitchFamily="18" charset="0"/>
                <a:cs typeface="Times New Roman" pitchFamily="18" charset="0"/>
              </a:rPr>
              <a:t>should be operate without  electric supply</a:t>
            </a:r>
            <a:r>
              <a:rPr lang="fr-FR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fr-FR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ébit">
  <a:themeElements>
    <a:clrScheme name="Débit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246</TotalTime>
  <Words>242</Words>
  <Application>Microsoft Office PowerPoint</Application>
  <PresentationFormat>A4 Paper (210x297 mm)</PresentationFormat>
  <Paragraphs>69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Débit</vt:lpstr>
      <vt:lpstr>PowerPoint Presentation</vt:lpstr>
    </vt:vector>
  </TitlesOfParts>
  <Company>Sweet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khouloud</dc:creator>
  <cp:lastModifiedBy>LAHCEN</cp:lastModifiedBy>
  <cp:revision>31</cp:revision>
  <dcterms:created xsi:type="dcterms:W3CDTF">2015-02-28T18:38:24Z</dcterms:created>
  <dcterms:modified xsi:type="dcterms:W3CDTF">2015-03-01T12:57:10Z</dcterms:modified>
</cp:coreProperties>
</file>